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12179300" cy="9134475" type="ledger"/>
  <p:notesSz cx="6858000" cy="9144000"/>
  <p:defaultTextStyle>
    <a:defPPr>
      <a:defRPr lang="sk-SK"/>
    </a:defPPr>
    <a:lvl1pPr marL="0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8598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7195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5790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4388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2987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1582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0181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68778" algn="l" defTabSz="121719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52" y="-102"/>
      </p:cViewPr>
      <p:guideLst>
        <p:guide orient="horz" pos="2877"/>
        <p:guide pos="383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8B973-0B4F-433D-92E4-5650CE31DD81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24C12-F411-4B83-9473-E5AD3A3F3258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 flipH="1">
            <a:off x="3552296" y="0"/>
            <a:ext cx="8627004" cy="9134475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1754" tIns="60876" rIns="121754" bIns="6087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 rot="16200000">
            <a:off x="-1014942" y="4567238"/>
            <a:ext cx="9134475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121754" tIns="60876" rIns="121754" bIns="60876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4484481" y="710459"/>
            <a:ext cx="6800109" cy="3820240"/>
          </a:xfrm>
        </p:spPr>
        <p:txBody>
          <a:bodyPr lIns="60876" tIns="0" rIns="60876">
            <a:noAutofit/>
          </a:bodyPr>
          <a:lstStyle>
            <a:lvl1pPr algn="r">
              <a:defRPr sz="5600" b="1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4467930" y="4714902"/>
            <a:ext cx="6812600" cy="1466801"/>
          </a:xfrm>
        </p:spPr>
        <p:txBody>
          <a:bodyPr lIns="60876" tIns="0" rIns="60876" bIns="0"/>
          <a:lstStyle>
            <a:lvl1pPr marL="0" indent="0" algn="r">
              <a:buNone/>
              <a:defRPr sz="2900">
                <a:solidFill>
                  <a:srgbClr val="FFFFFF"/>
                </a:solidFill>
                <a:effectLst/>
              </a:defRPr>
            </a:lvl1pPr>
            <a:lvl2pPr marL="608772" indent="0" algn="ctr">
              <a:buNone/>
            </a:lvl2pPr>
            <a:lvl3pPr marL="1217542" indent="0" algn="ctr">
              <a:buNone/>
            </a:lvl3pPr>
            <a:lvl4pPr marL="1826312" indent="0" algn="ctr">
              <a:buNone/>
            </a:lvl4pPr>
            <a:lvl5pPr marL="2435083" indent="0" algn="ctr">
              <a:buNone/>
            </a:lvl5pPr>
            <a:lvl6pPr marL="3043855" indent="0" algn="ctr">
              <a:buNone/>
            </a:lvl6pPr>
            <a:lvl7pPr marL="3652625" indent="0" algn="ctr">
              <a:buNone/>
            </a:lvl7pPr>
            <a:lvl8pPr marL="4261397" indent="0" algn="ctr">
              <a:buNone/>
            </a:lvl8pPr>
            <a:lvl9pPr marL="4870167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1" name="Zástupný symbol dátumu 30"/>
          <p:cNvSpPr>
            <a:spLocks noGrp="1"/>
          </p:cNvSpPr>
          <p:nvPr>
            <p:ph type="dt" sz="half" idx="10"/>
          </p:nvPr>
        </p:nvSpPr>
        <p:spPr>
          <a:xfrm>
            <a:off x="7820144" y="8734821"/>
            <a:ext cx="2667171" cy="302221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18" name="Zástupný symbol päty 17"/>
          <p:cNvSpPr>
            <a:spLocks noGrp="1"/>
          </p:cNvSpPr>
          <p:nvPr>
            <p:ph type="ftr" sz="quarter" idx="11"/>
          </p:nvPr>
        </p:nvSpPr>
        <p:spPr>
          <a:xfrm>
            <a:off x="3755284" y="8734819"/>
            <a:ext cx="3899563" cy="304483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10496901" y="8732558"/>
            <a:ext cx="783631" cy="304483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0919" y="3758532"/>
            <a:ext cx="8331962" cy="1814208"/>
          </a:xfrm>
        </p:spPr>
        <p:txBody>
          <a:bodyPr tIns="0" anchor="t"/>
          <a:lstStyle>
            <a:lvl1pPr algn="r">
              <a:buNone/>
              <a:defRPr sz="5600" b="1" cap="all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420919" y="2537356"/>
            <a:ext cx="8331962" cy="990310"/>
          </a:xfrm>
        </p:spPr>
        <p:txBody>
          <a:bodyPr anchor="b"/>
          <a:lstStyle>
            <a:lvl1pPr marL="0" indent="0" algn="r">
              <a:buNone/>
              <a:defRPr sz="2700">
                <a:solidFill>
                  <a:schemeClr val="tx1"/>
                </a:solidFill>
                <a:effectLst/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292422" y="8733308"/>
            <a:ext cx="2667171" cy="302221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2311401" y="8733306"/>
            <a:ext cx="3856778" cy="304483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8969250" y="8731046"/>
            <a:ext cx="783631" cy="304483"/>
          </a:xfrm>
        </p:spPr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965" y="426275"/>
            <a:ext cx="9646006" cy="1522413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8966" y="2131381"/>
            <a:ext cx="4689031" cy="6028331"/>
          </a:xfrm>
        </p:spPr>
        <p:txBody>
          <a:bodyPr anchor="t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565940" y="2131381"/>
            <a:ext cx="4689031" cy="6028331"/>
          </a:xfrm>
        </p:spPr>
        <p:txBody>
          <a:bodyPr anchor="t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965" y="426275"/>
            <a:ext cx="9646006" cy="1522413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8966" y="7815052"/>
            <a:ext cx="4689031" cy="608965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400" b="1">
                <a:solidFill>
                  <a:schemeClr val="tx2"/>
                </a:solidFill>
                <a:effectLst/>
              </a:defRPr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100" b="1"/>
            </a:lvl4pPr>
            <a:lvl5pPr>
              <a:buNone/>
              <a:defRPr sz="21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5565940" y="7815052"/>
            <a:ext cx="4689031" cy="608965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400" b="1">
                <a:solidFill>
                  <a:schemeClr val="tx2"/>
                </a:solidFill>
                <a:effectLst/>
              </a:defRPr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100" b="1"/>
            </a:lvl4pPr>
            <a:lvl5pPr>
              <a:buNone/>
              <a:defRPr sz="21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608966" y="2280077"/>
            <a:ext cx="4689031" cy="548068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565940" y="2280077"/>
            <a:ext cx="4689031" cy="548068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965" y="426275"/>
            <a:ext cx="9646006" cy="1522413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966" y="304483"/>
            <a:ext cx="7855649" cy="1563010"/>
          </a:xfrm>
        </p:spPr>
        <p:txBody>
          <a:bodyPr wrap="square" anchor="b"/>
          <a:lstStyle>
            <a:lvl1pPr algn="l">
              <a:buNone/>
              <a:defRPr lang="en-US" sz="3200" baseline="0" smtClean="0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8966" y="1994476"/>
            <a:ext cx="7855649" cy="802513"/>
          </a:xfrm>
        </p:spPr>
        <p:txBody>
          <a:bodyPr rot="0" spcFirstLastPara="0" vertOverflow="overflow" horzOverflow="overflow" vert="horz" wrap="square" lIns="60876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900"/>
            </a:lvl1pPr>
            <a:lvl2pPr>
              <a:buNone/>
              <a:defRPr sz="1600"/>
            </a:lvl2pPr>
            <a:lvl3pPr>
              <a:buNone/>
              <a:defRPr sz="1300"/>
            </a:lvl3pPr>
            <a:lvl4pPr>
              <a:buNone/>
              <a:defRPr sz="1200"/>
            </a:lvl4pPr>
            <a:lvl5pPr>
              <a:buNone/>
              <a:defRPr sz="12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608965" y="2841838"/>
            <a:ext cx="9641946" cy="5822931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 rot="21240000">
            <a:off x="796462" y="1338162"/>
            <a:ext cx="5753370" cy="5744108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4" tIns="60876" rIns="121754" bIns="6087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 rot="21420000">
            <a:off x="794781" y="1330369"/>
            <a:ext cx="5753370" cy="5744108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4" tIns="60876" rIns="121754" bIns="6087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77979" y="1522412"/>
            <a:ext cx="4567238" cy="2740343"/>
          </a:xfrm>
        </p:spPr>
        <p:txBody>
          <a:bodyPr vert="horz" anchor="b"/>
          <a:lstStyle>
            <a:lvl1pPr algn="l">
              <a:buNone/>
              <a:defRPr sz="4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177979" y="4373618"/>
            <a:ext cx="4567238" cy="2557653"/>
          </a:xfrm>
        </p:spPr>
        <p:txBody>
          <a:bodyPr rot="0" spcFirstLastPara="0" vertOverflow="overflow" horzOverflow="overflow" vert="horz" wrap="square" lIns="109578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900" baseline="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sk-SK" dirty="0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obrázka 9"/>
          <p:cNvSpPr>
            <a:spLocks noGrp="1"/>
          </p:cNvSpPr>
          <p:nvPr>
            <p:ph type="pic" idx="1"/>
          </p:nvPr>
        </p:nvSpPr>
        <p:spPr>
          <a:xfrm>
            <a:off x="883988" y="1386557"/>
            <a:ext cx="5602478" cy="5602478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43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8501" y="366228"/>
            <a:ext cx="2029883" cy="7793906"/>
          </a:xfrm>
        </p:spPr>
        <p:txBody>
          <a:bodyPr vert="eaVert" anchor="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8965" y="365811"/>
            <a:ext cx="8018039" cy="7793906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5651195" y="8734821"/>
            <a:ext cx="2667171" cy="302221"/>
          </a:xfrm>
        </p:spPr>
        <p:txBody>
          <a:bodyPr/>
          <a:lstStyle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608965" y="8732558"/>
            <a:ext cx="4871720" cy="304483"/>
          </a:xfrm>
        </p:spPr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8330641" y="8728498"/>
            <a:ext cx="783631" cy="3044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 flipH="1">
            <a:off x="10859876" y="0"/>
            <a:ext cx="1319424" cy="9134475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1754" tIns="60876" rIns="121754" bIns="6087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nadpisu 2"/>
          <p:cNvSpPr>
            <a:spLocks noGrp="1"/>
          </p:cNvSpPr>
          <p:nvPr>
            <p:ph type="title"/>
          </p:nvPr>
        </p:nvSpPr>
        <p:spPr>
          <a:xfrm>
            <a:off x="608965" y="426275"/>
            <a:ext cx="9641946" cy="1522413"/>
          </a:xfrm>
          <a:prstGeom prst="rect">
            <a:avLst/>
          </a:prstGeom>
        </p:spPr>
        <p:txBody>
          <a:bodyPr vert="horz" lIns="60876" tIns="0" rIns="60876" bIns="0" anchor="b" anchorCtr="0">
            <a:normAutofit/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1" name="Zástupný symbol textu 30"/>
          <p:cNvSpPr>
            <a:spLocks noGrp="1"/>
          </p:cNvSpPr>
          <p:nvPr>
            <p:ph type="body" idx="1"/>
          </p:nvPr>
        </p:nvSpPr>
        <p:spPr>
          <a:xfrm>
            <a:off x="608965" y="2143654"/>
            <a:ext cx="9641946" cy="6455029"/>
          </a:xfrm>
          <a:prstGeom prst="rect">
            <a:avLst/>
          </a:prstGeom>
        </p:spPr>
        <p:txBody>
          <a:bodyPr vert="horz" lIns="121754" tIns="60876" rIns="121754" bIns="60876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7" name="Zástupný symbol dátumu 26"/>
          <p:cNvSpPr>
            <a:spLocks noGrp="1"/>
          </p:cNvSpPr>
          <p:nvPr>
            <p:ph type="dt" sz="half" idx="2"/>
          </p:nvPr>
        </p:nvSpPr>
        <p:spPr>
          <a:xfrm>
            <a:off x="5655352" y="8734821"/>
            <a:ext cx="2667171" cy="302221"/>
          </a:xfrm>
          <a:prstGeom prst="rect">
            <a:avLst/>
          </a:prstGeom>
        </p:spPr>
        <p:txBody>
          <a:bodyPr vert="horz" lIns="121754" tIns="0" rIns="121754" bIns="0" anchor="b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fld id="{6D1129FF-E258-486E-A6FC-E7DA89797EA3}" type="datetimeFigureOut">
              <a:rPr lang="sk-SK" smtClean="0"/>
              <a:pPr/>
              <a:t>3. 2. 2018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3"/>
          </p:nvPr>
        </p:nvSpPr>
        <p:spPr>
          <a:xfrm>
            <a:off x="608965" y="8734819"/>
            <a:ext cx="4871720" cy="304483"/>
          </a:xfrm>
          <a:prstGeom prst="rect">
            <a:avLst/>
          </a:prstGeom>
        </p:spPr>
        <p:txBody>
          <a:bodyPr vert="horz" lIns="121754" tIns="0" rIns="121754" bIns="0" anchor="b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4"/>
          </p:nvPr>
        </p:nvSpPr>
        <p:spPr>
          <a:xfrm>
            <a:off x="8326581" y="8732558"/>
            <a:ext cx="783631" cy="30448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fld id="{C416A6AA-17B7-4872-BBC2-2E007AB2BEAD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1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365263" indent="-365263" algn="l" rtl="0" eaLnBrk="1" latinLnBrk="0" hangingPunct="1">
        <a:spcBef>
          <a:spcPts val="799"/>
        </a:spcBef>
        <a:buClr>
          <a:schemeClr val="tx2"/>
        </a:buClr>
        <a:buSzPct val="73000"/>
        <a:buFont typeface="Wingdings 2"/>
        <a:buChar char=""/>
        <a:defRPr kumimoji="0" sz="3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3998" indent="-304384" algn="l" rtl="0" eaLnBrk="1" latinLnBrk="0" hangingPunct="1">
        <a:spcBef>
          <a:spcPts val="666"/>
        </a:spcBef>
        <a:buClr>
          <a:schemeClr val="accent4"/>
        </a:buClr>
        <a:buSzPct val="80000"/>
        <a:buFont typeface="Wingdings 2"/>
        <a:buChar char=""/>
        <a:defRPr kumimoji="0" sz="31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1010559" indent="-304384" algn="l" rtl="0" eaLnBrk="1" latinLnBrk="0" hangingPunct="1">
        <a:spcBef>
          <a:spcPts val="533"/>
        </a:spcBef>
        <a:buClr>
          <a:schemeClr val="accent4"/>
        </a:buClr>
        <a:buSzPct val="60000"/>
        <a:buFont typeface="Wingdings"/>
        <a:buChar char="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296" indent="-304384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7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704558" indent="-304384" algn="l" rtl="0" eaLnBrk="1" latinLnBrk="0" hangingPunct="1">
        <a:spcBef>
          <a:spcPts val="533"/>
        </a:spcBef>
        <a:buClr>
          <a:schemeClr val="accent4"/>
        </a:buClr>
        <a:buSzPct val="70000"/>
        <a:buFont typeface="Wingdings"/>
        <a:buChar char="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0242" indent="-243509" algn="l" rtl="0" eaLnBrk="1" latinLnBrk="0" hangingPunct="1">
        <a:spcBef>
          <a:spcPts val="533"/>
        </a:spcBef>
        <a:buClr>
          <a:schemeClr val="accent4"/>
        </a:buClr>
        <a:buSzPct val="80000"/>
        <a:buFont typeface="Wingdings 2"/>
        <a:buChar char=""/>
        <a:defRPr kumimoji="0" sz="24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2228104" indent="-24350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59435" indent="-243509" algn="l" rtl="0" eaLnBrk="1" latinLnBrk="0" hangingPunct="1">
        <a:spcBef>
          <a:spcPts val="400"/>
        </a:spcBef>
        <a:buClr>
          <a:schemeClr val="accent4"/>
        </a:buClr>
        <a:buSzPct val="100000"/>
        <a:buChar char="•"/>
        <a:defRPr kumimoji="0" sz="21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739468" indent="-243509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8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75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63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50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38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26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13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016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617042" y="390774"/>
            <a:ext cx="9641946" cy="1224136"/>
          </a:xfrm>
        </p:spPr>
        <p:txBody>
          <a:bodyPr>
            <a:normAutofit/>
          </a:bodyPr>
          <a:lstStyle/>
          <a:p>
            <a:pPr algn="ctr"/>
            <a:r>
              <a:rPr lang="sk-SK" sz="2100" dirty="0" smtClean="0">
                <a:solidFill>
                  <a:schemeClr val="tx2"/>
                </a:solidFill>
              </a:rPr>
              <a:t>V tomto objekte zabezpečuje havarijnú službu</a:t>
            </a:r>
            <a:br>
              <a:rPr lang="sk-SK" sz="2100" dirty="0" smtClean="0">
                <a:solidFill>
                  <a:schemeClr val="tx2"/>
                </a:solidFill>
              </a:rPr>
            </a:br>
            <a:r>
              <a:rPr lang="sk-SK" sz="2100" dirty="0" smtClean="0">
                <a:solidFill>
                  <a:schemeClr val="tx2"/>
                </a:solidFill>
              </a:rPr>
              <a:t>N A M O N T   S.R.O.  </a:t>
            </a:r>
            <a:br>
              <a:rPr lang="sk-SK" sz="2100" dirty="0" smtClean="0">
                <a:solidFill>
                  <a:schemeClr val="tx2"/>
                </a:solidFill>
              </a:rPr>
            </a:br>
            <a:r>
              <a:rPr lang="sk-SK" sz="2100" dirty="0" smtClean="0">
                <a:solidFill>
                  <a:schemeClr val="tx2"/>
                </a:solidFill>
              </a:rPr>
              <a:t>055/6969272        055/6325666</a:t>
            </a:r>
            <a:endParaRPr lang="sk-SK" sz="2100" dirty="0">
              <a:solidFill>
                <a:schemeClr val="tx2"/>
              </a:solidFill>
            </a:endParaRPr>
          </a:p>
        </p:txBody>
      </p:sp>
      <p:pic>
        <p:nvPicPr>
          <p:cNvPr id="13" name="Zástupný symbol obsahu 12" descr="x (1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57802" y="6439445"/>
            <a:ext cx="3068768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Obrázok 3" descr="x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002" y="3199087"/>
            <a:ext cx="2808312" cy="1888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Obrázok 14" descr="x (10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3866" y="3055069"/>
            <a:ext cx="2088232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Päťuholník 16"/>
          <p:cNvSpPr/>
          <p:nvPr/>
        </p:nvSpPr>
        <p:spPr>
          <a:xfrm>
            <a:off x="689051" y="1614909"/>
            <a:ext cx="9001000" cy="43204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dirty="0" smtClean="0"/>
              <a:t>Opravy aj po pracovnej dobe soboty a </a:t>
            </a:r>
            <a:r>
              <a:rPr lang="sk-SK" smtClean="0"/>
              <a:t>nedele </a:t>
            </a:r>
            <a:endParaRPr lang="sk-SK" dirty="0"/>
          </a:p>
        </p:txBody>
      </p:sp>
      <p:sp>
        <p:nvSpPr>
          <p:cNvPr id="19" name="Vývojový diagram: alternatívny proces 18"/>
          <p:cNvSpPr/>
          <p:nvPr/>
        </p:nvSpPr>
        <p:spPr>
          <a:xfrm>
            <a:off x="184994" y="2262982"/>
            <a:ext cx="3240360" cy="720080"/>
          </a:xfrm>
          <a:prstGeom prst="flowChartAlternateProcess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r>
              <a:rPr lang="sk-SK" sz="1600" dirty="0" err="1">
                <a:solidFill>
                  <a:srgbClr val="FFFF00"/>
                </a:solidFill>
              </a:rPr>
              <a:t>Kurenárske</a:t>
            </a:r>
            <a:r>
              <a:rPr lang="sk-SK" sz="1600" dirty="0">
                <a:solidFill>
                  <a:srgbClr val="FFFF00"/>
                </a:solidFill>
              </a:rPr>
              <a:t> a zváračské práce, nehrejúce radiátory, cirkulácia TÚV</a:t>
            </a:r>
          </a:p>
        </p:txBody>
      </p:sp>
      <p:sp>
        <p:nvSpPr>
          <p:cNvPr id="20" name="Vývojový diagram: alternatívny proces 19"/>
          <p:cNvSpPr/>
          <p:nvPr/>
        </p:nvSpPr>
        <p:spPr>
          <a:xfrm>
            <a:off x="401018" y="5287319"/>
            <a:ext cx="2664296" cy="100811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sz="1400" dirty="0" smtClean="0">
                <a:solidFill>
                  <a:srgbClr val="FFFF00"/>
                </a:solidFill>
              </a:rPr>
              <a:t>Dvere, </a:t>
            </a:r>
            <a:r>
              <a:rPr lang="sk-SK" sz="1400" dirty="0" err="1" smtClean="0">
                <a:solidFill>
                  <a:srgbClr val="FFFF00"/>
                </a:solidFill>
              </a:rPr>
              <a:t>samozatvárače</a:t>
            </a:r>
            <a:r>
              <a:rPr lang="sk-SK" sz="1400" dirty="0" smtClean="0">
                <a:solidFill>
                  <a:srgbClr val="FFFF00"/>
                </a:solidFill>
              </a:rPr>
              <a:t>, zámky, </a:t>
            </a:r>
            <a:r>
              <a:rPr lang="sk-SK" sz="1400" dirty="0" err="1" smtClean="0">
                <a:solidFill>
                  <a:srgbClr val="FFFF00"/>
                </a:solidFill>
              </a:rPr>
              <a:t>elektrozámky</a:t>
            </a:r>
            <a:r>
              <a:rPr lang="sk-SK" sz="1400" dirty="0" smtClean="0">
                <a:solidFill>
                  <a:srgbClr val="FFFF00"/>
                </a:solidFill>
              </a:rPr>
              <a:t>  pánty, </a:t>
            </a:r>
            <a:r>
              <a:rPr lang="sk-SK" sz="1400" dirty="0" err="1" smtClean="0">
                <a:solidFill>
                  <a:srgbClr val="FFFF00"/>
                </a:solidFill>
              </a:rPr>
              <a:t>výlez</a:t>
            </a:r>
            <a:r>
              <a:rPr lang="sk-SK" sz="1400" dirty="0" smtClean="0">
                <a:solidFill>
                  <a:srgbClr val="FFFF00"/>
                </a:solidFill>
              </a:rPr>
              <a:t> na strechu</a:t>
            </a:r>
            <a:endParaRPr lang="sk-SK" sz="1400" dirty="0">
              <a:solidFill>
                <a:srgbClr val="FFFF00"/>
              </a:solidFill>
            </a:endParaRPr>
          </a:p>
        </p:txBody>
      </p:sp>
      <p:sp>
        <p:nvSpPr>
          <p:cNvPr id="21" name="Vývojový diagram: alternatívny proces 20"/>
          <p:cNvSpPr/>
          <p:nvPr/>
        </p:nvSpPr>
        <p:spPr>
          <a:xfrm>
            <a:off x="3785394" y="6223421"/>
            <a:ext cx="3240360" cy="72008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sz="1400" dirty="0" smtClean="0">
                <a:solidFill>
                  <a:srgbClr val="FFFF00"/>
                </a:solidFill>
              </a:rPr>
              <a:t>Ležaté a stúpacie rozvody vody, kúrenia, plynu, kanálu, strešného zvodu</a:t>
            </a:r>
            <a:endParaRPr lang="sk-SK" sz="1400" dirty="0">
              <a:solidFill>
                <a:srgbClr val="FFFF00"/>
              </a:solidFill>
            </a:endParaRPr>
          </a:p>
        </p:txBody>
      </p:sp>
      <p:sp>
        <p:nvSpPr>
          <p:cNvPr id="22" name="Vývojový diagram: alternatívny proces 21"/>
          <p:cNvSpPr/>
          <p:nvPr/>
        </p:nvSpPr>
        <p:spPr>
          <a:xfrm>
            <a:off x="7601818" y="2190973"/>
            <a:ext cx="2952328" cy="86409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sz="1400" dirty="0" smtClean="0">
                <a:solidFill>
                  <a:srgbClr val="FFFF00"/>
                </a:solidFill>
              </a:rPr>
              <a:t>Plynové prípojky, plynové šporáky, uzemnenie, vodomery, ventily, batérie, WC, sifóny, umývadla, vane, práčky</a:t>
            </a:r>
            <a:endParaRPr lang="sk-SK" sz="1400" dirty="0">
              <a:solidFill>
                <a:srgbClr val="FFFF00"/>
              </a:solidFill>
            </a:endParaRPr>
          </a:p>
        </p:txBody>
      </p:sp>
      <p:sp>
        <p:nvSpPr>
          <p:cNvPr id="23" name="Vývojový diagram: alternatívny proces 22"/>
          <p:cNvSpPr/>
          <p:nvPr/>
        </p:nvSpPr>
        <p:spPr>
          <a:xfrm>
            <a:off x="7889850" y="5503341"/>
            <a:ext cx="2448272" cy="7920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sz="1400" dirty="0" smtClean="0">
                <a:solidFill>
                  <a:srgbClr val="FFFF00"/>
                </a:solidFill>
              </a:rPr>
              <a:t>Elektrika, schod. osvetlenie, bytové ističe, zásuvky, vypínače, senzory</a:t>
            </a:r>
            <a:endParaRPr lang="sk-SK" dirty="0">
              <a:solidFill>
                <a:srgbClr val="FFFF00"/>
              </a:solidFill>
            </a:endParaRPr>
          </a:p>
        </p:txBody>
      </p:sp>
      <p:sp>
        <p:nvSpPr>
          <p:cNvPr id="25" name="Usmiata tvár 24"/>
          <p:cNvSpPr/>
          <p:nvPr/>
        </p:nvSpPr>
        <p:spPr>
          <a:xfrm>
            <a:off x="617042" y="5347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endParaRPr lang="sk-SK"/>
          </a:p>
        </p:txBody>
      </p:sp>
      <p:sp>
        <p:nvSpPr>
          <p:cNvPr id="26" name="Vodorovný zvitok 25"/>
          <p:cNvSpPr/>
          <p:nvPr/>
        </p:nvSpPr>
        <p:spPr>
          <a:xfrm>
            <a:off x="3641379" y="2190973"/>
            <a:ext cx="3744415" cy="1584173"/>
          </a:xfrm>
          <a:prstGeom prst="horizontalScroll">
            <a:avLst/>
          </a:prstGeom>
          <a:solidFill>
            <a:schemeClr val="accent5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sz="2000" dirty="0" smtClean="0">
                <a:solidFill>
                  <a:srgbClr val="FFFF00"/>
                </a:solidFill>
              </a:rPr>
              <a:t>Sme tu pre Vás deň, čo deň, už viac </a:t>
            </a:r>
            <a:r>
              <a:rPr lang="sk-SK" sz="2000" smtClean="0">
                <a:solidFill>
                  <a:srgbClr val="FFFF00"/>
                </a:solidFill>
              </a:rPr>
              <a:t>ako 25 </a:t>
            </a:r>
            <a:r>
              <a:rPr lang="sk-SK" sz="2000" dirty="0" smtClean="0">
                <a:solidFill>
                  <a:srgbClr val="FFFF00"/>
                </a:solidFill>
              </a:rPr>
              <a:t>rokov</a:t>
            </a:r>
            <a:endParaRPr lang="sk-SK" sz="2000" dirty="0">
              <a:solidFill>
                <a:srgbClr val="FFFF00"/>
              </a:solidFill>
            </a:endParaRPr>
          </a:p>
        </p:txBody>
      </p:sp>
      <p:sp>
        <p:nvSpPr>
          <p:cNvPr id="27" name="Zvislý zvitok 26"/>
          <p:cNvSpPr/>
          <p:nvPr/>
        </p:nvSpPr>
        <p:spPr>
          <a:xfrm>
            <a:off x="3713386" y="7231533"/>
            <a:ext cx="3384376" cy="1359024"/>
          </a:xfrm>
          <a:prstGeom prst="verticalScroll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7" tIns="45693" rIns="91387" bIns="45693" rtlCol="0" anchor="ctr"/>
          <a:lstStyle/>
          <a:p>
            <a:pPr algn="ctr"/>
            <a:r>
              <a:rPr lang="sk-SK" dirty="0" smtClean="0">
                <a:solidFill>
                  <a:schemeClr val="bg2">
                    <a:lumMod val="90000"/>
                  </a:schemeClr>
                </a:solidFill>
              </a:rPr>
              <a:t>Rýchlo, kvalitne</a:t>
            </a:r>
          </a:p>
          <a:p>
            <a:pPr algn="ctr"/>
            <a:r>
              <a:rPr lang="sk-SK" dirty="0" smtClean="0">
                <a:solidFill>
                  <a:schemeClr val="bg2">
                    <a:lumMod val="90000"/>
                  </a:schemeClr>
                </a:solidFill>
              </a:rPr>
              <a:t>so zárukou</a:t>
            </a:r>
            <a:endParaRPr lang="sk-SK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26" name="Picture 2" descr="C:\Users\Admin\Desktop\web fotky\sif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010" y="6583461"/>
            <a:ext cx="2993740" cy="1974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C:\Users\Admin\Desktop\namont_reklam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9370" y="3847157"/>
            <a:ext cx="3848100" cy="22955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xusný">
  <a:themeElements>
    <a:clrScheme name="Luxusn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Luxusn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uxusn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157</TotalTime>
  <Words>106</Words>
  <Application>Microsoft Office PowerPoint</Application>
  <PresentationFormat>Ledger (11 x 17")</PresentationFormat>
  <Paragraphs>10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Luxusný</vt:lpstr>
      <vt:lpstr>V tomto objekte zabezpečuje havarijnú službu N A M O N T   S.R.O.   055/6969272        055/6325666</vt:lpstr>
    </vt:vector>
  </TitlesOfParts>
  <Company>Štefan Hric - Namont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Štefan Hric</dc:creator>
  <cp:lastModifiedBy>Admin</cp:lastModifiedBy>
  <cp:revision>22</cp:revision>
  <dcterms:created xsi:type="dcterms:W3CDTF">2012-02-21T11:57:51Z</dcterms:created>
  <dcterms:modified xsi:type="dcterms:W3CDTF">2018-02-03T19:10:03Z</dcterms:modified>
</cp:coreProperties>
</file>